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9144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120676"/>
            <a:ext cx="5266135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5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System Software (Chapter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268" y="3809999"/>
            <a:ext cx="5269314" cy="10127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IGCSE Computer Science 0478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316" y="1498602"/>
            <a:ext cx="3302509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095" y="2023558"/>
            <a:ext cx="2640949" cy="2491292"/>
          </a:xfrm>
        </p:spPr>
        <p:txBody>
          <a:bodyPr anchor="t">
            <a:normAutofit/>
          </a:bodyPr>
          <a:lstStyle/>
          <a:p>
            <a:r>
              <a:rPr lang="en-US" sz="3500"/>
              <a:t>What is System Software?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316" y="4258080"/>
            <a:ext cx="3302508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316" y="4258080"/>
            <a:ext cx="3302508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381" y="1311088"/>
            <a:ext cx="3957637" cy="4327261"/>
          </a:xfrm>
        </p:spPr>
        <p:txBody>
          <a:bodyPr>
            <a:normAutofit/>
          </a:bodyPr>
          <a:lstStyle/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- Controls hardware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- Provides platform for application software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- Types: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  1. Operating Systems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  2. Utility Software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605" y="1450655"/>
            <a:ext cx="2949023" cy="395669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900">
                <a:solidFill>
                  <a:schemeClr val="bg1"/>
                </a:solidFill>
              </a:rPr>
              <a:t>Operating Systems – Introduction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450655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5408571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08061"/>
            <a:ext cx="3756675" cy="4571972"/>
          </a:xfrm>
        </p:spPr>
        <p:txBody>
          <a:bodyPr anchor="ctr">
            <a:normAutofit/>
          </a:bodyPr>
          <a:lstStyle/>
          <a:p>
            <a:r>
              <a:rPr lang="en-US" sz="1700">
                <a:solidFill>
                  <a:schemeClr val="bg1"/>
                </a:solidFill>
              </a:rPr>
              <a:t>- Manages hardware &amp; software</a:t>
            </a:r>
          </a:p>
          <a:p>
            <a:r>
              <a:rPr lang="en-US" sz="1700">
                <a:solidFill>
                  <a:schemeClr val="bg1"/>
                </a:solidFill>
              </a:rPr>
              <a:t>- Interface between user &amp; hardware</a:t>
            </a:r>
          </a:p>
          <a:p>
            <a:r>
              <a:rPr lang="en-US" sz="1700">
                <a:solidFill>
                  <a:schemeClr val="bg1"/>
                </a:solidFill>
              </a:rPr>
              <a:t>Examples: Windows, macOS, Linux, Android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9925"/>
            <a:ext cx="3381709" cy="1325563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>
                <a:solidFill>
                  <a:schemeClr val="bg1"/>
                </a:solidFill>
              </a:rPr>
              <a:t>Functions of an Operating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657" y="2026340"/>
            <a:ext cx="39157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22" y="2482448"/>
            <a:ext cx="8194154" cy="410677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 Resource Management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2. User Interface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3. File Management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4. Security</a:t>
            </a:r>
          </a:p>
          <a:p>
            <a:r>
              <a:rPr lang="en-US" sz="2400" dirty="0">
                <a:solidFill>
                  <a:schemeClr val="bg1"/>
                </a:solidFill>
              </a:rPr>
              <a:t>5. Multitasking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6. Error Handling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7. Device Control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605" y="1450655"/>
            <a:ext cx="2949023" cy="3956690"/>
          </a:xfrm>
        </p:spPr>
        <p:txBody>
          <a:bodyPr anchor="ctr"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User Interfaces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450655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5408571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08061"/>
            <a:ext cx="3756675" cy="4571972"/>
          </a:xfrm>
        </p:spPr>
        <p:txBody>
          <a:bodyPr anchor="ctr">
            <a:normAutofit/>
          </a:bodyPr>
          <a:lstStyle/>
          <a:p>
            <a:r>
              <a:rPr lang="en-US" sz="1700">
                <a:solidFill>
                  <a:schemeClr val="bg1"/>
                </a:solidFill>
              </a:rPr>
              <a:t>1. GUI - Icons, windows, menus; user-friendly</a:t>
            </a:r>
          </a:p>
          <a:p>
            <a:r>
              <a:rPr lang="en-US" sz="1700">
                <a:solidFill>
                  <a:schemeClr val="bg1"/>
                </a:solidFill>
              </a:rPr>
              <a:t>2. CLI - Text commands; requires syntax knowledge</a:t>
            </a:r>
          </a:p>
          <a:p>
            <a:r>
              <a:rPr lang="en-US" sz="1700">
                <a:solidFill>
                  <a:schemeClr val="bg1"/>
                </a:solidFill>
              </a:rPr>
              <a:t>Examples: Windows GUI, Linux CLI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9925"/>
            <a:ext cx="3381709" cy="1325563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GUI vs CLI Comparison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657" y="2026340"/>
            <a:ext cx="39157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57973"/>
            <a:ext cx="7054999" cy="35261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Feature | GUI | CLI</a:t>
            </a:r>
          </a:p>
          <a:p>
            <a:r>
              <a:rPr lang="en-US" sz="2400" dirty="0">
                <a:solidFill>
                  <a:schemeClr val="bg1"/>
                </a:solidFill>
              </a:rPr>
              <a:t>Ease of Use | Very Easy | Requires skill</a:t>
            </a:r>
          </a:p>
          <a:p>
            <a:r>
              <a:rPr lang="en-US" sz="2400" dirty="0">
                <a:solidFill>
                  <a:schemeClr val="bg1"/>
                </a:solidFill>
              </a:rPr>
              <a:t>Speed | Slower | Faster</a:t>
            </a:r>
          </a:p>
          <a:p>
            <a:r>
              <a:rPr lang="en-US" sz="2400" dirty="0">
                <a:solidFill>
                  <a:schemeClr val="bg1"/>
                </a:solidFill>
              </a:rPr>
              <a:t>Memory | Higher | Lower</a:t>
            </a:r>
          </a:p>
          <a:p>
            <a:r>
              <a:rPr lang="en-US" sz="2400" dirty="0">
                <a:solidFill>
                  <a:schemeClr val="bg1"/>
                </a:solidFill>
              </a:rPr>
              <a:t>Flexibility | Limited | Very flexible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9925"/>
            <a:ext cx="3381709" cy="1325563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700" dirty="0">
                <a:solidFill>
                  <a:schemeClr val="bg1"/>
                </a:solidFill>
              </a:rPr>
              <a:t>Utility Software – Overview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657" y="2026340"/>
            <a:ext cx="39157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98957"/>
            <a:ext cx="7054999" cy="352614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- Maintains and optimizes the system</a:t>
            </a:r>
          </a:p>
          <a:p>
            <a:r>
              <a:rPr lang="en-US" sz="2800" dirty="0">
                <a:solidFill>
                  <a:schemeClr val="bg1"/>
                </a:solidFill>
              </a:rPr>
              <a:t>- Runs in background or as needed</a:t>
            </a:r>
          </a:p>
          <a:p>
            <a:r>
              <a:rPr lang="en-US" sz="2800" dirty="0">
                <a:solidFill>
                  <a:schemeClr val="bg1"/>
                </a:solidFill>
              </a:rPr>
              <a:t>- Bundled with OS or installed separately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9925"/>
            <a:ext cx="3381709" cy="1325563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100">
                <a:solidFill>
                  <a:schemeClr val="bg1"/>
                </a:solidFill>
              </a:rPr>
              <a:t>Types of Utility Software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657" y="2026340"/>
            <a:ext cx="39157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500" y="2398957"/>
            <a:ext cx="7054999" cy="35261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 Anti-virus</a:t>
            </a:r>
          </a:p>
          <a:p>
            <a:r>
              <a:rPr lang="en-US" sz="2400" dirty="0">
                <a:solidFill>
                  <a:schemeClr val="bg1"/>
                </a:solidFill>
              </a:rPr>
              <a:t>2. Backup</a:t>
            </a:r>
          </a:p>
          <a:p>
            <a:r>
              <a:rPr lang="en-US" sz="2400" dirty="0">
                <a:solidFill>
                  <a:schemeClr val="bg1"/>
                </a:solidFill>
              </a:rPr>
              <a:t>3. Disk Defragmenter</a:t>
            </a:r>
          </a:p>
          <a:p>
            <a:r>
              <a:rPr lang="en-US" sz="2400" dirty="0">
                <a:solidFill>
                  <a:schemeClr val="bg1"/>
                </a:solidFill>
              </a:rPr>
              <a:t>4. Compression Tools</a:t>
            </a:r>
          </a:p>
          <a:p>
            <a:r>
              <a:rPr lang="en-US" sz="2400" dirty="0">
                <a:solidFill>
                  <a:schemeClr val="bg1"/>
                </a:solidFill>
              </a:rPr>
              <a:t>5. File Management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6. Firewall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605" y="1450655"/>
            <a:ext cx="2949023" cy="3956690"/>
          </a:xfrm>
        </p:spPr>
        <p:txBody>
          <a:bodyPr anchor="ctr">
            <a:normAutofit/>
          </a:bodyPr>
          <a:lstStyle/>
          <a:p>
            <a:r>
              <a:rPr lang="en-US" sz="3900">
                <a:solidFill>
                  <a:schemeClr val="bg1"/>
                </a:solidFill>
              </a:rPr>
              <a:t>File Management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450655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5408571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08061"/>
            <a:ext cx="3756675" cy="4571972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- File creation/deletion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Folder structures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File extensions (.docx, .pdf)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Permissions and access rights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CB0874-88B8-43D3-B0B6-C32F790F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FD067A-52BE-40EE-B7CA-391830B9A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2561771"/>
            <a:chOff x="0" y="0"/>
            <a:chExt cx="12192000" cy="256177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CDA7855-806B-4A02-9C19-24872E4D8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AFE70DE-5BEC-4E54-98D2-48C13E149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86" y="1040400"/>
            <a:ext cx="5899545" cy="707886"/>
          </a:xfrm>
        </p:spPr>
        <p:txBody>
          <a:bodyPr anchor="b">
            <a:normAutofit/>
          </a:bodyPr>
          <a:lstStyle/>
          <a:p>
            <a:r>
              <a:rPr lang="en-US" sz="3500"/>
              <a:t>Memory Management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5B8CC4-8CCE-428F-AE7E-28D178984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2027156"/>
            <a:ext cx="9144000" cy="757168"/>
            <a:chOff x="0" y="2959818"/>
            <a:chExt cx="12192000" cy="75716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6359FA2-E374-4073-8269-E10D2AE74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1F0E66-9B5E-4980-8AEC-B4D144B48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85" y="3070719"/>
            <a:ext cx="5899546" cy="2937969"/>
          </a:xfrm>
        </p:spPr>
        <p:txBody>
          <a:bodyPr>
            <a:normAutofit/>
          </a:bodyPr>
          <a:lstStyle/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- Allocates memory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- Prevents memory leaks</a:t>
            </a:r>
          </a:p>
          <a:p>
            <a:r>
              <a:rPr lang="en-US" sz="2100">
                <a:solidFill>
                  <a:schemeClr val="tx1">
                    <a:alpha val="80000"/>
                  </a:schemeClr>
                </a:solidFill>
              </a:rPr>
              <a:t>- Ensures process stability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976" y="1250575"/>
            <a:ext cx="3453205" cy="416321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Processor Management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C57604-0CFD-4023-B9BD-107166A25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57" y="1100949"/>
            <a:ext cx="3747444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918" y="860612"/>
            <a:ext cx="3598431" cy="5023821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- Allocates CPU time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Supports multitasking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Handles interrupts and prioritizes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605" y="1450655"/>
            <a:ext cx="2949023" cy="3956690"/>
          </a:xfrm>
        </p:spPr>
        <p:txBody>
          <a:bodyPr anchor="ctr">
            <a:normAutofit/>
          </a:bodyPr>
          <a:lstStyle/>
          <a:p>
            <a:r>
              <a:rPr lang="en-US" sz="3900">
                <a:solidFill>
                  <a:schemeClr val="bg1"/>
                </a:solidFill>
              </a:rPr>
              <a:t>Device Management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450655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5408571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08061"/>
            <a:ext cx="3756675" cy="4571972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- Manages drivers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Allows OS-hardware communication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Plug and Play support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316" y="1498602"/>
            <a:ext cx="3302509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095" y="2023558"/>
            <a:ext cx="2640949" cy="2491292"/>
          </a:xfrm>
        </p:spPr>
        <p:txBody>
          <a:bodyPr anchor="t">
            <a:normAutofit/>
          </a:bodyPr>
          <a:lstStyle/>
          <a:p>
            <a:r>
              <a:rPr lang="en-US" sz="3500"/>
              <a:t>Security Functions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316" y="4258080"/>
            <a:ext cx="3302508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316" y="4258080"/>
            <a:ext cx="3302508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381" y="1311088"/>
            <a:ext cx="3957637" cy="43272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 Authentication (passwords, biometrics)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 File permissions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 Malware protection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9925"/>
            <a:ext cx="3381709" cy="1325563"/>
          </a:xfrm>
        </p:spPr>
        <p:txBody>
          <a:bodyPr anchor="b"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Interrupts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657" y="2026340"/>
            <a:ext cx="39157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500" y="2398957"/>
            <a:ext cx="7054999" cy="35261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- Signal to processor</a:t>
            </a:r>
          </a:p>
          <a:p>
            <a:r>
              <a:rPr lang="en-US" sz="2400" dirty="0">
                <a:solidFill>
                  <a:schemeClr val="bg1"/>
                </a:solidFill>
              </a:rPr>
              <a:t>Types: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- Hardware (e.g., keyboard)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- Software (e.g., program error)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OS uses ISR (Interrupt Service Routine)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3436144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316" y="1641752"/>
            <a:ext cx="1991915" cy="3213277"/>
          </a:xfrm>
        </p:spPr>
        <p:txBody>
          <a:bodyPr anchor="t">
            <a:normAutofit/>
          </a:bodyPr>
          <a:lstStyle/>
          <a:p>
            <a:r>
              <a:rPr lang="en-US" sz="2700"/>
              <a:t>Multitasking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4300" y="1721579"/>
            <a:ext cx="4605337" cy="395264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 Runs multiple programs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 Rapid switching by OS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 Uses scheduling algorithms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9925"/>
            <a:ext cx="3381709" cy="1325563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Summary Table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657" y="2026340"/>
            <a:ext cx="39157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500" y="2398957"/>
            <a:ext cx="7054999" cy="35261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Function | Description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File </a:t>
            </a:r>
            <a:r>
              <a:rPr lang="en-US" sz="2400" dirty="0" err="1">
                <a:solidFill>
                  <a:schemeClr val="bg1"/>
                </a:solidFill>
              </a:rPr>
              <a:t>Mgmt</a:t>
            </a:r>
            <a:r>
              <a:rPr lang="en-US" sz="2400" dirty="0">
                <a:solidFill>
                  <a:schemeClr val="bg1"/>
                </a:solidFill>
              </a:rPr>
              <a:t> | File storage/permissions</a:t>
            </a:r>
          </a:p>
          <a:p>
            <a:r>
              <a:rPr lang="en-US" sz="2400" dirty="0">
                <a:solidFill>
                  <a:schemeClr val="bg1"/>
                </a:solidFill>
              </a:rPr>
              <a:t>Memory | Allocate memory</a:t>
            </a:r>
          </a:p>
          <a:p>
            <a:r>
              <a:rPr lang="en-US" sz="2400" dirty="0">
                <a:solidFill>
                  <a:schemeClr val="bg1"/>
                </a:solidFill>
              </a:rPr>
              <a:t>Device | Communicate with hardware</a:t>
            </a:r>
          </a:p>
          <a:p>
            <a:r>
              <a:rPr lang="en-US" sz="2400" dirty="0">
                <a:solidFill>
                  <a:schemeClr val="bg1"/>
                </a:solidFill>
              </a:rPr>
              <a:t>Processor | Manage CPU time</a:t>
            </a:r>
          </a:p>
          <a:p>
            <a:r>
              <a:rPr lang="en-US" sz="2400" dirty="0">
                <a:solidFill>
                  <a:schemeClr val="bg1"/>
                </a:solidFill>
              </a:rPr>
              <a:t>Security | Ensure safe use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605" y="1450655"/>
            <a:ext cx="2949023" cy="3956690"/>
          </a:xfrm>
        </p:spPr>
        <p:txBody>
          <a:bodyPr anchor="ctr">
            <a:normAutofit/>
          </a:bodyPr>
          <a:lstStyle/>
          <a:p>
            <a:r>
              <a:rPr lang="en-US" sz="7000">
                <a:solidFill>
                  <a:schemeClr val="bg1"/>
                </a:solidFill>
              </a:rPr>
              <a:t>IGCSE Exam Tips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450655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5408571"/>
            <a:ext cx="29490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08061"/>
            <a:ext cx="3756675" cy="4571972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- OS vs Utility Software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GUI vs CLI comparison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OS resource management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- Practice past papers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677" y="949325"/>
            <a:ext cx="605377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5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676" y="3429000"/>
            <a:ext cx="6053773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Questions?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896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5634</TotalTime>
  <Words>393</Words>
  <Application>Microsoft Office PowerPoint</Application>
  <PresentationFormat>On-screen Show (4:3)</PresentationFormat>
  <Paragraphs>86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System Software (Chapter 4)</vt:lpstr>
      <vt:lpstr>What is System Software?</vt:lpstr>
      <vt:lpstr>Operating Systems – Introduction</vt:lpstr>
      <vt:lpstr>Functions of an Operating System</vt:lpstr>
      <vt:lpstr>User Interfaces</vt:lpstr>
      <vt:lpstr>GUI vs CLI Comparison</vt:lpstr>
      <vt:lpstr>Utility Software – Overview</vt:lpstr>
      <vt:lpstr>Types of Utility Software</vt:lpstr>
      <vt:lpstr>File Management</vt:lpstr>
      <vt:lpstr>Memory Management</vt:lpstr>
      <vt:lpstr>Processor Management</vt:lpstr>
      <vt:lpstr>Device Management</vt:lpstr>
      <vt:lpstr>Security Functions</vt:lpstr>
      <vt:lpstr>Interrupts</vt:lpstr>
      <vt:lpstr>Multitasking</vt:lpstr>
      <vt:lpstr>Summary Table</vt:lpstr>
      <vt:lpstr>IGCSE Exam Tips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Abdul Rehman Javaid</cp:lastModifiedBy>
  <cp:revision>2</cp:revision>
  <dcterms:created xsi:type="dcterms:W3CDTF">2013-01-27T09:14:16Z</dcterms:created>
  <dcterms:modified xsi:type="dcterms:W3CDTF">2025-07-19T09:06:31Z</dcterms:modified>
  <cp:category/>
</cp:coreProperties>
</file>