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67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2700" y="3984"/>
            <a:ext cx="7032474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0" y="3985"/>
            <a:ext cx="7329573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27048" y="1542402"/>
            <a:ext cx="3890131" cy="2387918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800">
                <a:solidFill>
                  <a:schemeClr val="tx2"/>
                </a:solidFill>
              </a:rPr>
              <a:t>Chapter 6: Automated and Emerging Technologies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26601" y="4001587"/>
            <a:ext cx="3891025" cy="68207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>
                <a:solidFill>
                  <a:schemeClr val="tx2"/>
                </a:solidFill>
              </a:rPr>
              <a:t>Cambridge IGCSE Computer Science 0478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28" y="-4155"/>
            <a:ext cx="1886210" cy="2174333"/>
            <a:chOff x="-305" y="-4155"/>
            <a:chExt cx="2514948" cy="2174333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7264295" y="4683666"/>
            <a:ext cx="1886211" cy="2174333"/>
            <a:chOff x="-305" y="-4155"/>
            <a:chExt cx="2514948" cy="2174333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3672" y="-8167"/>
            <a:ext cx="3625552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943" y="991261"/>
            <a:ext cx="4316022" cy="1837349"/>
          </a:xfrm>
        </p:spPr>
        <p:txBody>
          <a:bodyPr>
            <a:normAutofit/>
          </a:bodyPr>
          <a:lstStyle/>
          <a:p>
            <a:r>
              <a:rPr lang="en-US" sz="3100" dirty="0">
                <a:solidFill>
                  <a:schemeClr val="tx2"/>
                </a:solidFill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5625" y="2268162"/>
            <a:ext cx="4832520" cy="2430864"/>
          </a:xfrm>
        </p:spPr>
        <p:txBody>
          <a:bodyPr anchor="t">
            <a:noAutofit/>
          </a:bodyPr>
          <a:lstStyle/>
          <a:p>
            <a:endParaRPr lang="en-US" sz="2200" dirty="0">
              <a:solidFill>
                <a:schemeClr val="tx2"/>
              </a:solidFill>
            </a:endParaRPr>
          </a:p>
          <a:p>
            <a:r>
              <a:rPr lang="en-US" sz="2200" dirty="0">
                <a:solidFill>
                  <a:schemeClr val="tx2"/>
                </a:solidFill>
              </a:rPr>
              <a:t>Understand automated systems and their components</a:t>
            </a:r>
          </a:p>
          <a:p>
            <a:r>
              <a:rPr lang="en-US" sz="2200" dirty="0">
                <a:solidFill>
                  <a:schemeClr val="tx2"/>
                </a:solidFill>
              </a:rPr>
              <a:t>Describe uses and structure of robots</a:t>
            </a:r>
          </a:p>
          <a:p>
            <a:r>
              <a:rPr lang="en-US" sz="2200" dirty="0">
                <a:solidFill>
                  <a:schemeClr val="tx2"/>
                </a:solidFill>
              </a:rPr>
              <a:t>Explain Artificial Intelligence and its components</a:t>
            </a:r>
          </a:p>
          <a:p>
            <a:r>
              <a:rPr lang="en-US" sz="2200" dirty="0">
                <a:solidFill>
                  <a:schemeClr val="tx2"/>
                </a:solidFill>
              </a:rPr>
              <a:t>Evaluate advantages and disadvantages of these technologies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6793706" y="4146310"/>
            <a:ext cx="23568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61AEE4-4E38-4BAC-976D-E0DE523FC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0BC676B-D19A-44DB-910A-0C0E6D433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8323" y="3985"/>
            <a:ext cx="7329573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99AA485-A13F-4455-814E-C116AD7E0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C90D55F-0AFB-45E5-8815-A4701774C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476B6C1-4A41-48E6-8540-FC48FCD769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347F445-D2CA-4FEB-AB8E-7A47AB57C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2F1B3D8-301E-4A54-9284-EB14E9056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E4B9C67-860A-4569-AC84-3ADE433D1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175B763-A6E6-4AD1-9138-9B1164A7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099" y="991261"/>
            <a:ext cx="4316022" cy="1837349"/>
          </a:xfrm>
        </p:spPr>
        <p:txBody>
          <a:bodyPr anchor="ctr">
            <a:normAutofit/>
          </a:bodyPr>
          <a:lstStyle/>
          <a:p>
            <a:r>
              <a:rPr lang="en-US" sz="3100">
                <a:solidFill>
                  <a:schemeClr val="tx2"/>
                </a:solidFill>
              </a:rPr>
              <a:t>Automated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1965" y="2412441"/>
            <a:ext cx="4282291" cy="2430864"/>
          </a:xfrm>
        </p:spPr>
        <p:txBody>
          <a:bodyPr anchor="t">
            <a:noAutofit/>
          </a:bodyPr>
          <a:lstStyle/>
          <a:p>
            <a:endParaRPr lang="en-US" sz="2200" dirty="0">
              <a:solidFill>
                <a:schemeClr val="tx2"/>
              </a:solidFill>
            </a:endParaRPr>
          </a:p>
          <a:p>
            <a:r>
              <a:rPr lang="en-US" sz="2200" dirty="0">
                <a:solidFill>
                  <a:schemeClr val="tx2"/>
                </a:solidFill>
              </a:rPr>
              <a:t>Use of technology to operate without human intervention</a:t>
            </a:r>
          </a:p>
          <a:p>
            <a:r>
              <a:rPr lang="en-US" sz="2200" dirty="0">
                <a:solidFill>
                  <a:schemeClr val="tx2"/>
                </a:solidFill>
              </a:rPr>
              <a:t>Key components: sensors, microprocessors, actuators</a:t>
            </a:r>
          </a:p>
          <a:p>
            <a:r>
              <a:rPr lang="en-US" sz="2200" dirty="0">
                <a:solidFill>
                  <a:schemeClr val="tx2"/>
                </a:solidFill>
              </a:rPr>
              <a:t>Examples: traffic lights, smart irrigation, industrial automation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3672" y="-8167"/>
            <a:ext cx="3625552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3873" y="1231377"/>
            <a:ext cx="4316022" cy="1837349"/>
          </a:xfrm>
        </p:spPr>
        <p:txBody>
          <a:bodyPr>
            <a:normAutofit/>
          </a:bodyPr>
          <a:lstStyle/>
          <a:p>
            <a:r>
              <a:rPr lang="en-US" sz="3100" dirty="0">
                <a:solidFill>
                  <a:schemeClr val="tx2"/>
                </a:solidFill>
              </a:rPr>
              <a:t>Automation 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8071" y="2516170"/>
            <a:ext cx="4667627" cy="2430864"/>
          </a:xfrm>
        </p:spPr>
        <p:txBody>
          <a:bodyPr anchor="t">
            <a:noAutofit/>
          </a:bodyPr>
          <a:lstStyle/>
          <a:p>
            <a:endParaRPr lang="en-US" sz="2200" dirty="0">
              <a:solidFill>
                <a:schemeClr val="tx2"/>
              </a:solidFill>
            </a:endParaRPr>
          </a:p>
          <a:p>
            <a:r>
              <a:rPr lang="en-US" sz="2200" dirty="0">
                <a:solidFill>
                  <a:schemeClr val="tx2"/>
                </a:solidFill>
              </a:rPr>
              <a:t>Sensors: input devices that detect changes (e.g. temperature, light)</a:t>
            </a:r>
          </a:p>
          <a:p>
            <a:r>
              <a:rPr lang="en-US" sz="2200" dirty="0">
                <a:solidFill>
                  <a:schemeClr val="tx2"/>
                </a:solidFill>
              </a:rPr>
              <a:t>Microprocessors: process sensor data, make decisions</a:t>
            </a:r>
          </a:p>
          <a:p>
            <a:r>
              <a:rPr lang="en-US" sz="2200" dirty="0">
                <a:solidFill>
                  <a:schemeClr val="tx2"/>
                </a:solidFill>
              </a:rPr>
              <a:t>Actuators: output devices that act on instructions (e.g. motors, valves)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6793706" y="4146310"/>
            <a:ext cx="23568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3672" y="-8167"/>
            <a:ext cx="3625552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943" y="991261"/>
            <a:ext cx="4316022" cy="1837349"/>
          </a:xfrm>
        </p:spPr>
        <p:txBody>
          <a:bodyPr>
            <a:normAutofit/>
          </a:bodyPr>
          <a:lstStyle/>
          <a:p>
            <a:r>
              <a:rPr lang="en-US" sz="3100" dirty="0">
                <a:solidFill>
                  <a:schemeClr val="tx2"/>
                </a:solidFill>
              </a:rPr>
              <a:t>Applications of Automation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8307" y="2604438"/>
            <a:ext cx="5387155" cy="2430864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endParaRPr lang="en-US" sz="2200" dirty="0">
              <a:solidFill>
                <a:schemeClr val="tx2"/>
              </a:solidFill>
            </a:endParaRPr>
          </a:p>
          <a:p>
            <a:r>
              <a:rPr lang="en-US" sz="2200" dirty="0">
                <a:solidFill>
                  <a:schemeClr val="tx2"/>
                </a:solidFill>
              </a:rPr>
              <a:t>Industry: assembly lines, quality control</a:t>
            </a:r>
          </a:p>
          <a:p>
            <a:r>
              <a:rPr lang="en-US" sz="2200" dirty="0">
                <a:solidFill>
                  <a:schemeClr val="tx2"/>
                </a:solidFill>
              </a:rPr>
              <a:t>Transport: self-driving cars, traffic systems</a:t>
            </a:r>
          </a:p>
          <a:p>
            <a:r>
              <a:rPr lang="en-US" sz="2200" dirty="0">
                <a:solidFill>
                  <a:schemeClr val="tx2"/>
                </a:solidFill>
              </a:rPr>
              <a:t>Agriculture: automated irrigation, drones</a:t>
            </a:r>
          </a:p>
          <a:p>
            <a:r>
              <a:rPr lang="en-US" sz="2200" dirty="0">
                <a:solidFill>
                  <a:schemeClr val="tx2"/>
                </a:solidFill>
              </a:rPr>
              <a:t>Science: data collection, experiments</a:t>
            </a:r>
          </a:p>
          <a:p>
            <a:r>
              <a:rPr lang="en-US" sz="2200" dirty="0">
                <a:solidFill>
                  <a:schemeClr val="tx2"/>
                </a:solidFill>
              </a:rPr>
              <a:t>Home: smart thermostats, lighting systems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6793706" y="4146310"/>
            <a:ext cx="23568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561AEE4-4E38-4BAC-976D-E0DE523FC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0BC676B-D19A-44DB-910A-0C0E6D433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8323" y="3985"/>
            <a:ext cx="7329573" cy="6858000"/>
            <a:chOff x="1303402" y="3985"/>
            <a:chExt cx="9772765" cy="6858000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99AA485-A13F-4455-814E-C116AD7E0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C90D55F-0AFB-45E5-8815-A4701774C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476B6C1-4A41-48E6-8540-FC48FCD769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347F445-D2CA-4FEB-AB8E-7A47AB57C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2F1B3D8-301E-4A54-9284-EB14E9056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E4B9C67-860A-4569-AC84-3ADE433D1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175B763-A6E6-4AD1-9138-9B1164A7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3874" y="991261"/>
            <a:ext cx="4316022" cy="1837349"/>
          </a:xfrm>
        </p:spPr>
        <p:txBody>
          <a:bodyPr anchor="ctr">
            <a:normAutofit/>
          </a:bodyPr>
          <a:lstStyle/>
          <a:p>
            <a:r>
              <a:rPr lang="en-US" sz="3100" dirty="0">
                <a:solidFill>
                  <a:schemeClr val="tx2"/>
                </a:solidFill>
              </a:rPr>
              <a:t>Advantages of Automation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7782" y="2600454"/>
            <a:ext cx="5068205" cy="2430864"/>
          </a:xfrm>
        </p:spPr>
        <p:txBody>
          <a:bodyPr anchor="t">
            <a:noAutofit/>
          </a:bodyPr>
          <a:lstStyle/>
          <a:p>
            <a:endParaRPr lang="en-US" sz="2200" dirty="0">
              <a:solidFill>
                <a:schemeClr val="tx2"/>
              </a:solidFill>
            </a:endParaRPr>
          </a:p>
          <a:p>
            <a:r>
              <a:rPr lang="en-US" sz="2200" dirty="0">
                <a:solidFill>
                  <a:schemeClr val="tx2"/>
                </a:solidFill>
              </a:rPr>
              <a:t>Increased efficiency and productivity</a:t>
            </a:r>
          </a:p>
          <a:p>
            <a:r>
              <a:rPr lang="en-US" sz="2200" dirty="0">
                <a:solidFill>
                  <a:schemeClr val="tx2"/>
                </a:solidFill>
              </a:rPr>
              <a:t>24/7 operation without fatigue</a:t>
            </a:r>
          </a:p>
          <a:p>
            <a:r>
              <a:rPr lang="en-US" sz="2200" dirty="0">
                <a:solidFill>
                  <a:schemeClr val="tx2"/>
                </a:solidFill>
              </a:rPr>
              <a:t>Improved safety in hazardous environments</a:t>
            </a:r>
          </a:p>
          <a:p>
            <a:r>
              <a:rPr lang="en-US" sz="2200" dirty="0">
                <a:solidFill>
                  <a:schemeClr val="tx2"/>
                </a:solidFill>
              </a:rPr>
              <a:t>Consistency in quality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61AEE4-4E38-4BAC-976D-E0DE523FC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0BC676B-D19A-44DB-910A-0C0E6D433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8323" y="3985"/>
            <a:ext cx="7329573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99AA485-A13F-4455-814E-C116AD7E0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C90D55F-0AFB-45E5-8815-A4701774C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476B6C1-4A41-48E6-8540-FC48FCD769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347F445-D2CA-4FEB-AB8E-7A47AB57C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2F1B3D8-301E-4A54-9284-EB14E9056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E4B9C67-860A-4569-AC84-3ADE433D1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175B763-A6E6-4AD1-9138-9B1164A7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099" y="991261"/>
            <a:ext cx="4316022" cy="1837349"/>
          </a:xfrm>
        </p:spPr>
        <p:txBody>
          <a:bodyPr anchor="ctr">
            <a:normAutofit/>
          </a:bodyPr>
          <a:lstStyle/>
          <a:p>
            <a:r>
              <a:rPr lang="en-US" sz="3100" dirty="0">
                <a:solidFill>
                  <a:schemeClr val="tx2"/>
                </a:solidFill>
              </a:rPr>
              <a:t>Disadvantages of Automation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1965" y="2600454"/>
            <a:ext cx="4282291" cy="2430864"/>
          </a:xfrm>
        </p:spPr>
        <p:txBody>
          <a:bodyPr anchor="t">
            <a:normAutofit/>
          </a:bodyPr>
          <a:lstStyle/>
          <a:p>
            <a:endParaRPr lang="en-US" sz="2200" dirty="0">
              <a:solidFill>
                <a:schemeClr val="tx2"/>
              </a:solidFill>
            </a:endParaRPr>
          </a:p>
          <a:p>
            <a:r>
              <a:rPr lang="en-US" sz="2200" dirty="0">
                <a:solidFill>
                  <a:schemeClr val="tx2"/>
                </a:solidFill>
              </a:rPr>
              <a:t>High initial costs</a:t>
            </a:r>
          </a:p>
          <a:p>
            <a:r>
              <a:rPr lang="en-US" sz="2200" dirty="0">
                <a:solidFill>
                  <a:schemeClr val="tx2"/>
                </a:solidFill>
              </a:rPr>
              <a:t>Job displacement in some sectors</a:t>
            </a:r>
          </a:p>
          <a:p>
            <a:r>
              <a:rPr lang="en-US" sz="2200" dirty="0">
                <a:solidFill>
                  <a:schemeClr val="tx2"/>
                </a:solidFill>
              </a:rPr>
              <a:t>Dependency on technology</a:t>
            </a:r>
          </a:p>
          <a:p>
            <a:r>
              <a:rPr lang="en-US" sz="2200" dirty="0">
                <a:solidFill>
                  <a:schemeClr val="tx2"/>
                </a:solidFill>
              </a:rPr>
              <a:t>Complex maintenance and repair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3672" y="-8167"/>
            <a:ext cx="3625552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943" y="991261"/>
            <a:ext cx="4316022" cy="1837349"/>
          </a:xfrm>
        </p:spPr>
        <p:txBody>
          <a:bodyPr>
            <a:normAutofit/>
          </a:bodyPr>
          <a:lstStyle/>
          <a:p>
            <a:r>
              <a:rPr lang="en-US" sz="3100">
                <a:solidFill>
                  <a:schemeClr val="tx2"/>
                </a:solidFill>
              </a:rPr>
              <a:t>Introduction to Robotics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4675" y="2412441"/>
            <a:ext cx="4282290" cy="2430864"/>
          </a:xfrm>
        </p:spPr>
        <p:txBody>
          <a:bodyPr anchor="t">
            <a:noAutofit/>
          </a:bodyPr>
          <a:lstStyle/>
          <a:p>
            <a:endParaRPr lang="en-US" sz="2200" dirty="0">
              <a:solidFill>
                <a:schemeClr val="tx2"/>
              </a:solidFill>
            </a:endParaRPr>
          </a:p>
          <a:p>
            <a:r>
              <a:rPr lang="en-US" sz="2200" dirty="0">
                <a:solidFill>
                  <a:schemeClr val="tx2"/>
                </a:solidFill>
              </a:rPr>
              <a:t>Robots: programmable machines capable of carrying out tasks</a:t>
            </a:r>
          </a:p>
          <a:p>
            <a:r>
              <a:rPr lang="en-US" sz="2200" dirty="0">
                <a:solidFill>
                  <a:schemeClr val="tx2"/>
                </a:solidFill>
              </a:rPr>
              <a:t>Components: sensors, microprocessors, actuators</a:t>
            </a:r>
          </a:p>
          <a:p>
            <a:r>
              <a:rPr lang="en-US" sz="2200" dirty="0">
                <a:solidFill>
                  <a:schemeClr val="tx2"/>
                </a:solidFill>
              </a:rPr>
              <a:t>Operate autonomously or semi-autonomously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6793706" y="4146310"/>
            <a:ext cx="23568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561AEE4-4E38-4BAC-976D-E0DE523FC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0BC676B-D19A-44DB-910A-0C0E6D433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8323" y="3985"/>
            <a:ext cx="7329573" cy="6858000"/>
            <a:chOff x="1303402" y="3985"/>
            <a:chExt cx="9772765" cy="685800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99AA485-A13F-4455-814E-C116AD7E0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C90D55F-0AFB-45E5-8815-A4701774C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476B6C1-4A41-48E6-8540-FC48FCD769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347F445-D2CA-4FEB-AB8E-7A47AB57C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2F1B3D8-301E-4A54-9284-EB14E9056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E4B9C67-860A-4569-AC84-3ADE433D1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175B763-A6E6-4AD1-9138-9B1164A7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099" y="991261"/>
            <a:ext cx="4316022" cy="1837349"/>
          </a:xfrm>
        </p:spPr>
        <p:txBody>
          <a:bodyPr anchor="ctr">
            <a:normAutofit/>
          </a:bodyPr>
          <a:lstStyle/>
          <a:p>
            <a:r>
              <a:rPr lang="en-US" sz="3100">
                <a:solidFill>
                  <a:schemeClr val="tx2"/>
                </a:solidFill>
              </a:rPr>
              <a:t>Where Robots Are Used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7762" y="2213568"/>
            <a:ext cx="5008245" cy="2430864"/>
          </a:xfrm>
        </p:spPr>
        <p:txBody>
          <a:bodyPr anchor="t">
            <a:noAutofit/>
          </a:bodyPr>
          <a:lstStyle/>
          <a:p>
            <a:endParaRPr lang="en-US" sz="2200" dirty="0">
              <a:solidFill>
                <a:schemeClr val="tx2"/>
              </a:solidFill>
            </a:endParaRPr>
          </a:p>
          <a:p>
            <a:r>
              <a:rPr lang="en-US" sz="2200" dirty="0">
                <a:solidFill>
                  <a:schemeClr val="tx2"/>
                </a:solidFill>
              </a:rPr>
              <a:t>Manufacturing: welding, assembling</a:t>
            </a:r>
          </a:p>
          <a:p>
            <a:r>
              <a:rPr lang="en-US" sz="2200" dirty="0">
                <a:solidFill>
                  <a:schemeClr val="tx2"/>
                </a:solidFill>
              </a:rPr>
              <a:t>Domestic: cleaning robots</a:t>
            </a:r>
          </a:p>
          <a:p>
            <a:r>
              <a:rPr lang="en-US" sz="2200" dirty="0">
                <a:solidFill>
                  <a:schemeClr val="tx2"/>
                </a:solidFill>
              </a:rPr>
              <a:t>Agriculture: crop monitoring, harvesting</a:t>
            </a:r>
          </a:p>
          <a:p>
            <a:r>
              <a:rPr lang="en-US" sz="2200" dirty="0">
                <a:solidFill>
                  <a:schemeClr val="tx2"/>
                </a:solidFill>
              </a:rPr>
              <a:t>Transport: autonomous vehicles</a:t>
            </a:r>
          </a:p>
          <a:p>
            <a:r>
              <a:rPr lang="en-US" sz="2200" dirty="0">
                <a:solidFill>
                  <a:schemeClr val="tx2"/>
                </a:solidFill>
              </a:rPr>
              <a:t>Medicine: surgery, diagnostics</a:t>
            </a:r>
          </a:p>
          <a:p>
            <a:r>
              <a:rPr lang="en-US" sz="2200" dirty="0">
                <a:solidFill>
                  <a:schemeClr val="tx2"/>
                </a:solidFill>
              </a:rPr>
              <a:t>Entertainment: animatronics, gaming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3672" y="-8167"/>
            <a:ext cx="3625552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943" y="991261"/>
            <a:ext cx="4316022" cy="1837349"/>
          </a:xfrm>
        </p:spPr>
        <p:txBody>
          <a:bodyPr>
            <a:normAutofit/>
          </a:bodyPr>
          <a:lstStyle/>
          <a:p>
            <a:r>
              <a:rPr lang="en-US" sz="3100">
                <a:solidFill>
                  <a:schemeClr val="tx2"/>
                </a:solidFill>
              </a:rPr>
              <a:t>Advantages of Using Robots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9511" y="2854884"/>
            <a:ext cx="4518885" cy="2430864"/>
          </a:xfrm>
        </p:spPr>
        <p:txBody>
          <a:bodyPr anchor="t">
            <a:noAutofit/>
          </a:bodyPr>
          <a:lstStyle/>
          <a:p>
            <a:endParaRPr lang="en-US" sz="2200" dirty="0">
              <a:solidFill>
                <a:schemeClr val="tx2"/>
              </a:solidFill>
            </a:endParaRPr>
          </a:p>
          <a:p>
            <a:r>
              <a:rPr lang="en-US" sz="2200" dirty="0">
                <a:solidFill>
                  <a:schemeClr val="tx2"/>
                </a:solidFill>
              </a:rPr>
              <a:t>Perform repetitive tasks efficiently</a:t>
            </a:r>
          </a:p>
          <a:p>
            <a:r>
              <a:rPr lang="en-US" sz="2200" dirty="0">
                <a:solidFill>
                  <a:schemeClr val="tx2"/>
                </a:solidFill>
              </a:rPr>
              <a:t>Operate in dangerous environments</a:t>
            </a:r>
          </a:p>
          <a:p>
            <a:r>
              <a:rPr lang="en-US" sz="2200" dirty="0">
                <a:solidFill>
                  <a:schemeClr val="tx2"/>
                </a:solidFill>
              </a:rPr>
              <a:t>Can work without breaks</a:t>
            </a:r>
          </a:p>
          <a:p>
            <a:r>
              <a:rPr lang="en-US" sz="2200" dirty="0">
                <a:solidFill>
                  <a:schemeClr val="tx2"/>
                </a:solidFill>
              </a:rPr>
              <a:t>Precision and consistency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6793706" y="4146310"/>
            <a:ext cx="23568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3672" y="-8167"/>
            <a:ext cx="3625552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943" y="991261"/>
            <a:ext cx="4316022" cy="1837349"/>
          </a:xfrm>
        </p:spPr>
        <p:txBody>
          <a:bodyPr>
            <a:normAutofit/>
          </a:bodyPr>
          <a:lstStyle/>
          <a:p>
            <a:r>
              <a:rPr lang="en-US" sz="3100">
                <a:solidFill>
                  <a:schemeClr val="tx2"/>
                </a:solidFill>
              </a:rPr>
              <a:t>Disadvantages of Robots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3101" y="2726727"/>
            <a:ext cx="4757568" cy="2430864"/>
          </a:xfrm>
        </p:spPr>
        <p:txBody>
          <a:bodyPr anchor="t">
            <a:noAutofit/>
          </a:bodyPr>
          <a:lstStyle/>
          <a:p>
            <a:endParaRPr lang="en-US" sz="2200" dirty="0">
              <a:solidFill>
                <a:schemeClr val="tx2"/>
              </a:solidFill>
            </a:endParaRPr>
          </a:p>
          <a:p>
            <a:r>
              <a:rPr lang="en-US" sz="2200" dirty="0">
                <a:solidFill>
                  <a:schemeClr val="tx2"/>
                </a:solidFill>
              </a:rPr>
              <a:t>Expensive to design and maintain</a:t>
            </a:r>
          </a:p>
          <a:p>
            <a:r>
              <a:rPr lang="en-US" sz="2200" dirty="0">
                <a:solidFill>
                  <a:schemeClr val="tx2"/>
                </a:solidFill>
              </a:rPr>
              <a:t>Lack human judgment and empathy</a:t>
            </a:r>
          </a:p>
          <a:p>
            <a:r>
              <a:rPr lang="en-US" sz="2200" dirty="0">
                <a:solidFill>
                  <a:schemeClr val="tx2"/>
                </a:solidFill>
              </a:rPr>
              <a:t>Limited adaptability</a:t>
            </a:r>
          </a:p>
          <a:p>
            <a:r>
              <a:rPr lang="en-US" sz="2200" dirty="0">
                <a:solidFill>
                  <a:schemeClr val="tx2"/>
                </a:solidFill>
              </a:rPr>
              <a:t>Potential job losses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6793706" y="4146310"/>
            <a:ext cx="23568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419" y="1280679"/>
            <a:ext cx="7375161" cy="1325563"/>
          </a:xfrm>
        </p:spPr>
        <p:txBody>
          <a:bodyPr anchor="b">
            <a:normAutofit/>
          </a:bodyPr>
          <a:lstStyle/>
          <a:p>
            <a:r>
              <a:rPr lang="en-US" sz="3100">
                <a:solidFill>
                  <a:schemeClr val="tx2"/>
                </a:solidFill>
              </a:rPr>
              <a:t>Introduction to Artificial Intelligence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17417" y="0"/>
            <a:ext cx="2926583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4419" y="2817034"/>
            <a:ext cx="7375161" cy="2693976"/>
          </a:xfrm>
        </p:spPr>
        <p:txBody>
          <a:bodyPr>
            <a:normAutofit/>
          </a:bodyPr>
          <a:lstStyle/>
          <a:p>
            <a:endParaRPr lang="en-US" sz="2200" dirty="0">
              <a:solidFill>
                <a:schemeClr val="tx2"/>
              </a:solidFill>
            </a:endParaRPr>
          </a:p>
          <a:p>
            <a:r>
              <a:rPr lang="en-US" sz="2200" dirty="0">
                <a:solidFill>
                  <a:schemeClr val="tx2"/>
                </a:solidFill>
              </a:rPr>
              <a:t>AI: simulation of human intelligence by machines</a:t>
            </a:r>
          </a:p>
          <a:p>
            <a:r>
              <a:rPr lang="en-US" sz="2200" dirty="0">
                <a:solidFill>
                  <a:schemeClr val="tx2"/>
                </a:solidFill>
              </a:rPr>
              <a:t>Features: reasoning, learning, adapting</a:t>
            </a:r>
          </a:p>
          <a:p>
            <a:r>
              <a:rPr lang="en-US" sz="2200" dirty="0">
                <a:solidFill>
                  <a:schemeClr val="tx2"/>
                </a:solidFill>
              </a:rPr>
              <a:t>Used in decision making, predictions, data analysis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82671"/>
            <a:ext cx="2174211" cy="2175328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3672" y="-8167"/>
            <a:ext cx="3625552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943" y="991261"/>
            <a:ext cx="4316022" cy="1837349"/>
          </a:xfrm>
        </p:spPr>
        <p:txBody>
          <a:bodyPr>
            <a:normAutofit/>
          </a:bodyPr>
          <a:lstStyle/>
          <a:p>
            <a:r>
              <a:rPr lang="en-US" sz="3100">
                <a:solidFill>
                  <a:schemeClr val="tx2"/>
                </a:solidFill>
              </a:rPr>
              <a:t>Components of 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3199" y="2800305"/>
            <a:ext cx="5057372" cy="2430864"/>
          </a:xfrm>
        </p:spPr>
        <p:txBody>
          <a:bodyPr anchor="t">
            <a:noAutofit/>
          </a:bodyPr>
          <a:lstStyle/>
          <a:p>
            <a:endParaRPr lang="en-US" sz="2200" dirty="0">
              <a:solidFill>
                <a:schemeClr val="tx2"/>
              </a:solidFill>
            </a:endParaRPr>
          </a:p>
          <a:p>
            <a:r>
              <a:rPr lang="en-US" sz="2200" dirty="0">
                <a:solidFill>
                  <a:schemeClr val="tx2"/>
                </a:solidFill>
              </a:rPr>
              <a:t>Knowledge base: facts and data</a:t>
            </a:r>
          </a:p>
          <a:p>
            <a:r>
              <a:rPr lang="en-US" sz="2200" dirty="0">
                <a:solidFill>
                  <a:schemeClr val="tx2"/>
                </a:solidFill>
              </a:rPr>
              <a:t>Rule base: logic and decision rules</a:t>
            </a:r>
          </a:p>
          <a:p>
            <a:r>
              <a:rPr lang="en-US" sz="2200" dirty="0">
                <a:solidFill>
                  <a:schemeClr val="tx2"/>
                </a:solidFill>
              </a:rPr>
              <a:t>Inference engine: applies rules to data</a:t>
            </a:r>
          </a:p>
          <a:p>
            <a:r>
              <a:rPr lang="en-US" sz="2200" dirty="0">
                <a:solidFill>
                  <a:schemeClr val="tx2"/>
                </a:solidFill>
              </a:rPr>
              <a:t>User interface: communicates with users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6793706" y="4146310"/>
            <a:ext cx="23568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3672" y="-8167"/>
            <a:ext cx="3625552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943" y="991261"/>
            <a:ext cx="4316022" cy="1837349"/>
          </a:xfrm>
        </p:spPr>
        <p:txBody>
          <a:bodyPr>
            <a:normAutofit/>
          </a:bodyPr>
          <a:lstStyle/>
          <a:p>
            <a:r>
              <a:rPr lang="en-US" sz="3100">
                <a:solidFill>
                  <a:schemeClr val="tx2"/>
                </a:solidFill>
              </a:rPr>
              <a:t>Expert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0694" y="2807506"/>
            <a:ext cx="5042381" cy="2430864"/>
          </a:xfrm>
        </p:spPr>
        <p:txBody>
          <a:bodyPr anchor="t">
            <a:noAutofit/>
          </a:bodyPr>
          <a:lstStyle/>
          <a:p>
            <a:endParaRPr lang="en-US" sz="2200" dirty="0">
              <a:solidFill>
                <a:schemeClr val="tx2"/>
              </a:solidFill>
            </a:endParaRPr>
          </a:p>
          <a:p>
            <a:r>
              <a:rPr lang="en-US" sz="2200" dirty="0">
                <a:solidFill>
                  <a:schemeClr val="tx2"/>
                </a:solidFill>
              </a:rPr>
              <a:t>AI programs that mimic human expert decisions</a:t>
            </a:r>
          </a:p>
          <a:p>
            <a:r>
              <a:rPr lang="en-US" sz="2200" dirty="0">
                <a:solidFill>
                  <a:schemeClr val="tx2"/>
                </a:solidFill>
              </a:rPr>
              <a:t>Used in medicine, engineering, finance</a:t>
            </a:r>
          </a:p>
          <a:p>
            <a:r>
              <a:rPr lang="en-US" sz="2200" dirty="0">
                <a:solidFill>
                  <a:schemeClr val="tx2"/>
                </a:solidFill>
              </a:rPr>
              <a:t>Contain knowledge base, rule base, inference engine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6793706" y="4146310"/>
            <a:ext cx="23568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61AEE4-4E38-4BAC-976D-E0DE523FC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0BC676B-D19A-44DB-910A-0C0E6D433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8323" y="3985"/>
            <a:ext cx="7329573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99AA485-A13F-4455-814E-C116AD7E0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C90D55F-0AFB-45E5-8815-A4701774C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476B6C1-4A41-48E6-8540-FC48FCD769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347F445-D2CA-4FEB-AB8E-7A47AB57C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2F1B3D8-301E-4A54-9284-EB14E9056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E4B9C67-860A-4569-AC84-3ADE433D1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175B763-A6E6-4AD1-9138-9B1164A7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099" y="991261"/>
            <a:ext cx="4316022" cy="1837349"/>
          </a:xfrm>
        </p:spPr>
        <p:txBody>
          <a:bodyPr anchor="ctr">
            <a:normAutofit/>
          </a:bodyPr>
          <a:lstStyle/>
          <a:p>
            <a:r>
              <a:rPr lang="en-US" sz="3100">
                <a:solidFill>
                  <a:schemeClr val="tx2"/>
                </a:solidFill>
              </a:rPr>
              <a:t>Machine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0739" y="2600454"/>
            <a:ext cx="4282291" cy="2430864"/>
          </a:xfrm>
        </p:spPr>
        <p:txBody>
          <a:bodyPr anchor="t">
            <a:normAutofit/>
          </a:bodyPr>
          <a:lstStyle/>
          <a:p>
            <a:endParaRPr lang="en-US" sz="2200" dirty="0">
              <a:solidFill>
                <a:schemeClr val="tx2"/>
              </a:solidFill>
            </a:endParaRPr>
          </a:p>
          <a:p>
            <a:r>
              <a:rPr lang="en-US" sz="2200" dirty="0">
                <a:solidFill>
                  <a:schemeClr val="tx2"/>
                </a:solidFill>
              </a:rPr>
              <a:t>Type of AI that learns from data</a:t>
            </a:r>
          </a:p>
          <a:p>
            <a:r>
              <a:rPr lang="en-US" sz="2200" dirty="0">
                <a:solidFill>
                  <a:schemeClr val="tx2"/>
                </a:solidFill>
              </a:rPr>
              <a:t>Improves performance without explicit programming</a:t>
            </a:r>
          </a:p>
          <a:p>
            <a:r>
              <a:rPr lang="en-US" sz="2200" dirty="0">
                <a:solidFill>
                  <a:schemeClr val="tx2"/>
                </a:solidFill>
              </a:rPr>
              <a:t>Examples: spam filters, recommendation engines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3672" y="-8167"/>
            <a:ext cx="3625552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943" y="991261"/>
            <a:ext cx="4316022" cy="1837349"/>
          </a:xfrm>
        </p:spPr>
        <p:txBody>
          <a:bodyPr>
            <a:normAutofit/>
          </a:bodyPr>
          <a:lstStyle/>
          <a:p>
            <a:r>
              <a:rPr lang="en-US" sz="3100">
                <a:solidFill>
                  <a:schemeClr val="tx2"/>
                </a:solidFill>
              </a:rPr>
              <a:t>Summary &amp; Exam Tips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5763" y="2516170"/>
            <a:ext cx="5252243" cy="2430864"/>
          </a:xfrm>
        </p:spPr>
        <p:txBody>
          <a:bodyPr anchor="t">
            <a:noAutofit/>
          </a:bodyPr>
          <a:lstStyle/>
          <a:p>
            <a:endParaRPr lang="en-US" sz="2200" dirty="0">
              <a:solidFill>
                <a:schemeClr val="tx2"/>
              </a:solidFill>
            </a:endParaRPr>
          </a:p>
          <a:p>
            <a:r>
              <a:rPr lang="en-US" sz="2200" dirty="0">
                <a:solidFill>
                  <a:schemeClr val="tx2"/>
                </a:solidFill>
              </a:rPr>
              <a:t>Understand how automation, robotics, AI are applied</a:t>
            </a:r>
          </a:p>
          <a:p>
            <a:r>
              <a:rPr lang="en-US" sz="2200" dirty="0">
                <a:solidFill>
                  <a:schemeClr val="tx2"/>
                </a:solidFill>
              </a:rPr>
              <a:t>Know pros and cons of each technology</a:t>
            </a:r>
          </a:p>
          <a:p>
            <a:r>
              <a:rPr lang="en-US" sz="2200" dirty="0">
                <a:solidFill>
                  <a:schemeClr val="tx2"/>
                </a:solidFill>
              </a:rPr>
              <a:t>Practice explaining how components work together</a:t>
            </a:r>
          </a:p>
          <a:p>
            <a:r>
              <a:rPr lang="en-US" sz="2200" dirty="0">
                <a:solidFill>
                  <a:schemeClr val="tx2"/>
                </a:solidFill>
              </a:rPr>
              <a:t>Review terminology and real-life examples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6793706" y="4146310"/>
            <a:ext cx="23568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409</Words>
  <Application>Microsoft Office PowerPoint</Application>
  <PresentationFormat>On-screen Show (4:3)</PresentationFormat>
  <Paragraphs>89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Chapter 6: Automated and Emerging Technologies</vt:lpstr>
      <vt:lpstr>Objectives</vt:lpstr>
      <vt:lpstr>Automated Systems</vt:lpstr>
      <vt:lpstr>Automation Components</vt:lpstr>
      <vt:lpstr>Applications of Automation</vt:lpstr>
      <vt:lpstr>Advantages of Automation</vt:lpstr>
      <vt:lpstr>Disadvantages of Automation</vt:lpstr>
      <vt:lpstr>Introduction to Robotics</vt:lpstr>
      <vt:lpstr>Where Robots Are Used</vt:lpstr>
      <vt:lpstr>Advantages of Using Robots</vt:lpstr>
      <vt:lpstr>Disadvantages of Robots</vt:lpstr>
      <vt:lpstr>Introduction to Artificial Intelligence</vt:lpstr>
      <vt:lpstr>Components of AI</vt:lpstr>
      <vt:lpstr>Expert Systems</vt:lpstr>
      <vt:lpstr>Machine Learning</vt:lpstr>
      <vt:lpstr>Summary &amp; Exam Tips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Abdul Rehman Javaid</cp:lastModifiedBy>
  <cp:revision>2</cp:revision>
  <dcterms:created xsi:type="dcterms:W3CDTF">2013-01-27T09:14:16Z</dcterms:created>
  <dcterms:modified xsi:type="dcterms:W3CDTF">2025-07-21T10:29:59Z</dcterms:modified>
  <cp:category/>
</cp:coreProperties>
</file>