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6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219498-D544-41AC-98FE-8F956EF66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0DBFC-17A9-4E0A-AEE2-A49F9AEEF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4267832"/>
            <a:ext cx="3604497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3200">
                <a:solidFill>
                  <a:schemeClr val="tx2"/>
                </a:solidFill>
              </a:rPr>
              <a:t>Chapter 5: The Internet and Its Uses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504" y="3428999"/>
            <a:ext cx="3604268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1700">
                <a:solidFill>
                  <a:schemeClr val="tx2"/>
                </a:solidFill>
              </a:rPr>
              <a:t>Cambridge IGCSE Computer Science 0478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4613BB-817C-4C4F-8A24-4936F2F06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75767" y="52996"/>
            <a:ext cx="4570022" cy="6805005"/>
            <a:chOff x="6101023" y="52996"/>
            <a:chExt cx="6093363" cy="680500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26C820D-9A01-44F0-AE18-C2DAB089B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3517682 w 5890490"/>
                <a:gd name="connsiteY0" fmla="*/ 0 h 6578439"/>
                <a:gd name="connsiteX1" fmla="*/ 5849513 w 5890490"/>
                <a:gd name="connsiteY1" fmla="*/ 841730 h 6578439"/>
                <a:gd name="connsiteX2" fmla="*/ 5890490 w 5890490"/>
                <a:gd name="connsiteY2" fmla="*/ 879060 h 6578439"/>
                <a:gd name="connsiteX3" fmla="*/ 5890490 w 5890490"/>
                <a:gd name="connsiteY3" fmla="*/ 1816052 h 6578439"/>
                <a:gd name="connsiteX4" fmla="*/ 5856961 w 5890490"/>
                <a:gd name="connsiteY4" fmla="*/ 1771023 h 6578439"/>
                <a:gd name="connsiteX5" fmla="*/ 5655397 w 5890490"/>
                <a:gd name="connsiteY5" fmla="*/ 1548813 h 6578439"/>
                <a:gd name="connsiteX6" fmla="*/ 3517682 w 5890490"/>
                <a:gd name="connsiteY6" fmla="*/ 658717 h 6578439"/>
                <a:gd name="connsiteX7" fmla="*/ 2395696 w 5890490"/>
                <a:gd name="connsiteY7" fmla="*/ 850721 h 6578439"/>
                <a:gd name="connsiteX8" fmla="*/ 1519955 w 5890490"/>
                <a:gd name="connsiteY8" fmla="*/ 1450441 h 6578439"/>
                <a:gd name="connsiteX9" fmla="*/ 1223630 w 5890490"/>
                <a:gd name="connsiteY9" fmla="*/ 1841430 h 6578439"/>
                <a:gd name="connsiteX10" fmla="*/ 1075857 w 5890490"/>
                <a:gd name="connsiteY10" fmla="*/ 2329343 h 6578439"/>
                <a:gd name="connsiteX11" fmla="*/ 731010 w 5890490"/>
                <a:gd name="connsiteY11" fmla="*/ 3483744 h 6578439"/>
                <a:gd name="connsiteX12" fmla="*/ 741000 w 5890490"/>
                <a:gd name="connsiteY12" fmla="*/ 4479719 h 6578439"/>
                <a:gd name="connsiteX13" fmla="*/ 1315615 w 5890490"/>
                <a:gd name="connsiteY13" fmla="*/ 5443827 h 6578439"/>
                <a:gd name="connsiteX14" fmla="*/ 2277503 w 5890490"/>
                <a:gd name="connsiteY14" fmla="*/ 6259386 h 6578439"/>
                <a:gd name="connsiteX15" fmla="*/ 3439448 w 5890490"/>
                <a:gd name="connsiteY15" fmla="*/ 6551739 h 6578439"/>
                <a:gd name="connsiteX16" fmla="*/ 4408732 w 5890490"/>
                <a:gd name="connsiteY16" fmla="*/ 6255172 h 6578439"/>
                <a:gd name="connsiteX17" fmla="*/ 5343243 w 5890490"/>
                <a:gd name="connsiteY17" fmla="*/ 5442509 h 6578439"/>
                <a:gd name="connsiteX18" fmla="*/ 5745566 w 5890490"/>
                <a:gd name="connsiteY18" fmla="*/ 5056656 h 6578439"/>
                <a:gd name="connsiteX19" fmla="*/ 5890490 w 5890490"/>
                <a:gd name="connsiteY19" fmla="*/ 4920880 h 6578439"/>
                <a:gd name="connsiteX20" fmla="*/ 5890490 w 5890490"/>
                <a:gd name="connsiteY20" fmla="*/ 5821966 h 6578439"/>
                <a:gd name="connsiteX21" fmla="*/ 5802002 w 5890490"/>
                <a:gd name="connsiteY21" fmla="*/ 5907904 h 6578439"/>
                <a:gd name="connsiteX22" fmla="*/ 5294358 w 5890490"/>
                <a:gd name="connsiteY22" fmla="*/ 6397505 h 6578439"/>
                <a:gd name="connsiteX23" fmla="*/ 5077178 w 5890490"/>
                <a:gd name="connsiteY23" fmla="*/ 6578439 h 6578439"/>
                <a:gd name="connsiteX24" fmla="*/ 1567290 w 5890490"/>
                <a:gd name="connsiteY24" fmla="*/ 6578439 h 6578439"/>
                <a:gd name="connsiteX25" fmla="*/ 1508588 w 5890490"/>
                <a:gd name="connsiteY25" fmla="*/ 6535186 h 6578439"/>
                <a:gd name="connsiteX26" fmla="*/ 826498 w 5890490"/>
                <a:gd name="connsiteY26" fmla="*/ 5876034 h 6578439"/>
                <a:gd name="connsiteX27" fmla="*/ 122403 w 5890490"/>
                <a:gd name="connsiteY27" fmla="*/ 3255655 h 6578439"/>
                <a:gd name="connsiteX28" fmla="*/ 1061197 w 5890490"/>
                <a:gd name="connsiteY28" fmla="*/ 984650 h 6578439"/>
                <a:gd name="connsiteX29" fmla="*/ 3517682 w 5890490"/>
                <a:gd name="connsiteY29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90490" h="6578439">
                  <a:moveTo>
                    <a:pt x="3517682" y="0"/>
                  </a:moveTo>
                  <a:cubicBezTo>
                    <a:pt x="4402016" y="0"/>
                    <a:pt x="5213741" y="315483"/>
                    <a:pt x="5849513" y="841730"/>
                  </a:cubicBezTo>
                  <a:lnTo>
                    <a:pt x="5890490" y="879060"/>
                  </a:lnTo>
                  <a:lnTo>
                    <a:pt x="5890490" y="1816052"/>
                  </a:lnTo>
                  <a:lnTo>
                    <a:pt x="5856961" y="1771023"/>
                  </a:lnTo>
                  <a:cubicBezTo>
                    <a:pt x="5793650" y="1694076"/>
                    <a:pt x="5726429" y="1619959"/>
                    <a:pt x="5655397" y="1548813"/>
                  </a:cubicBezTo>
                  <a:cubicBezTo>
                    <a:pt x="5082208" y="974906"/>
                    <a:pt x="4322973" y="658717"/>
                    <a:pt x="3517682" y="658717"/>
                  </a:cubicBezTo>
                  <a:cubicBezTo>
                    <a:pt x="3085520" y="658717"/>
                    <a:pt x="2718488" y="721533"/>
                    <a:pt x="2395696" y="850721"/>
                  </a:cubicBezTo>
                  <a:cubicBezTo>
                    <a:pt x="2079132" y="977407"/>
                    <a:pt x="1792668" y="1173626"/>
                    <a:pt x="1519955" y="1450441"/>
                  </a:cubicBezTo>
                  <a:cubicBezTo>
                    <a:pt x="1330275" y="1642840"/>
                    <a:pt x="1263719" y="1756094"/>
                    <a:pt x="1223630" y="1841430"/>
                  </a:cubicBezTo>
                  <a:cubicBezTo>
                    <a:pt x="1166545" y="1962981"/>
                    <a:pt x="1128532" y="2116663"/>
                    <a:pt x="1075857" y="2329343"/>
                  </a:cubicBezTo>
                  <a:cubicBezTo>
                    <a:pt x="1008652" y="2601153"/>
                    <a:pt x="916537" y="2973574"/>
                    <a:pt x="731010" y="3483744"/>
                  </a:cubicBezTo>
                  <a:cubicBezTo>
                    <a:pt x="617488" y="3795981"/>
                    <a:pt x="620731" y="4121653"/>
                    <a:pt x="741000" y="4479719"/>
                  </a:cubicBezTo>
                  <a:cubicBezTo>
                    <a:pt x="847257" y="4796172"/>
                    <a:pt x="1045888" y="5129481"/>
                    <a:pt x="1315615" y="5443827"/>
                  </a:cubicBezTo>
                  <a:cubicBezTo>
                    <a:pt x="1630753" y="5810980"/>
                    <a:pt x="1945371" y="6077784"/>
                    <a:pt x="2277503" y="6259386"/>
                  </a:cubicBezTo>
                  <a:cubicBezTo>
                    <a:pt x="2637530" y="6456133"/>
                    <a:pt x="3017536" y="6551739"/>
                    <a:pt x="3439448" y="6551739"/>
                  </a:cubicBezTo>
                  <a:cubicBezTo>
                    <a:pt x="3781571" y="6551739"/>
                    <a:pt x="4089573" y="6457449"/>
                    <a:pt x="4408732" y="6255172"/>
                  </a:cubicBezTo>
                  <a:cubicBezTo>
                    <a:pt x="4738010" y="6046310"/>
                    <a:pt x="5050941" y="5739207"/>
                    <a:pt x="5343243" y="5442509"/>
                  </a:cubicBezTo>
                  <a:cubicBezTo>
                    <a:pt x="5479860" y="5303970"/>
                    <a:pt x="5614918" y="5178206"/>
                    <a:pt x="5745566" y="5056656"/>
                  </a:cubicBezTo>
                  <a:lnTo>
                    <a:pt x="5890490" y="4920880"/>
                  </a:lnTo>
                  <a:lnTo>
                    <a:pt x="5890490" y="5821966"/>
                  </a:lnTo>
                  <a:lnTo>
                    <a:pt x="5802002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8B604F-996E-4349-B131-E04ED285D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5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CCEAF3-651B-4605-AE58-F96E22703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3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/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D519330-E5F1-4248-B58C-1AA0D9E6D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Graphic 6" descr="Computer">
            <a:extLst>
              <a:ext uri="{FF2B5EF4-FFF2-40B4-BE49-F238E27FC236}">
                <a16:creationId xmlns:a16="http://schemas.microsoft.com/office/drawing/2014/main" id="{3B4BC4D1-47C1-BAF8-8BF9-E379E96E6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6992" y="2216469"/>
            <a:ext cx="3106320" cy="3106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092138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Objectives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573368"/>
            <a:ext cx="7375161" cy="2693976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Understand the Internet vs. World Wide Web</a:t>
            </a:r>
          </a:p>
          <a:p>
            <a:r>
              <a:rPr lang="en-US" sz="2200" dirty="0">
                <a:solidFill>
                  <a:schemeClr val="tx2"/>
                </a:solidFill>
              </a:rPr>
              <a:t>Explain URLs, HTTP/HTTPS, and web browsers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Describe page retrieval process and cookies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Define digital currency and blockchain</a:t>
            </a:r>
          </a:p>
          <a:p>
            <a:r>
              <a:rPr lang="en-US" sz="2200" dirty="0">
                <a:solidFill>
                  <a:schemeClr val="tx2"/>
                </a:solidFill>
              </a:rPr>
              <a:t>Identify cyber security threats and countermeasures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634033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Internet vs. World Wide Web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923" y="3259483"/>
            <a:ext cx="7375161" cy="2457269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Internet: global network infrastructure</a:t>
            </a:r>
          </a:p>
          <a:p>
            <a:r>
              <a:rPr lang="en-US" sz="2200" dirty="0">
                <a:solidFill>
                  <a:schemeClr val="tx2"/>
                </a:solidFill>
              </a:rPr>
              <a:t>WWW: collection of websites/services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Relationship: WWW runs on top of the Internet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755073"/>
            <a:ext cx="7375161" cy="1066802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URLs &amp; Domain Names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821875"/>
            <a:ext cx="7375161" cy="2945574"/>
          </a:xfrm>
        </p:spPr>
        <p:txBody>
          <a:bodyPr anchor="ctr"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Structure: protocol://domain/path</a:t>
            </a:r>
          </a:p>
          <a:p>
            <a:r>
              <a:rPr lang="en-US" sz="2200" dirty="0">
                <a:solidFill>
                  <a:schemeClr val="tx2"/>
                </a:solidFill>
              </a:rPr>
              <a:t>Example: https://www.example.com/index.html</a:t>
            </a:r>
          </a:p>
          <a:p>
            <a:r>
              <a:rPr lang="en-US" sz="2200" dirty="0">
                <a:solidFill>
                  <a:schemeClr val="tx2"/>
                </a:solidFill>
              </a:rPr>
              <a:t>protocol: HTTPS, domain: www.example.com, path: /index.html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280679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HTTP vs HTTPS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890979"/>
            <a:ext cx="7375161" cy="2693976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HTTP: unencrypted text</a:t>
            </a:r>
          </a:p>
          <a:p>
            <a:r>
              <a:rPr lang="en-US" sz="2200" dirty="0">
                <a:solidFill>
                  <a:schemeClr val="tx2"/>
                </a:solidFill>
              </a:rPr>
              <a:t>HTTPS: encrypted via SSL/TLS</a:t>
            </a:r>
          </a:p>
          <a:p>
            <a:r>
              <a:rPr lang="en-US" sz="2200" dirty="0">
                <a:solidFill>
                  <a:schemeClr val="tx2"/>
                </a:solidFill>
              </a:rPr>
              <a:t>Benefits: confidentiality, integrity, authentication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594707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Web Browsers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3329677"/>
            <a:ext cx="7375161" cy="2457269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Render HTML, CSS, JavaScript</a:t>
            </a:r>
          </a:p>
          <a:p>
            <a:r>
              <a:rPr lang="en-US" sz="2200" dirty="0">
                <a:solidFill>
                  <a:schemeClr val="tx2"/>
                </a:solidFill>
              </a:rPr>
              <a:t>Features: tabs, bookmarks, cookies, history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755073"/>
            <a:ext cx="7375161" cy="1066802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Page Retrieval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858177"/>
            <a:ext cx="7375161" cy="2945574"/>
          </a:xfrm>
        </p:spPr>
        <p:txBody>
          <a:bodyPr anchor="ctr"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DNS lookup: domain → IP address</a:t>
            </a:r>
          </a:p>
          <a:p>
            <a:r>
              <a:rPr lang="en-US" sz="2200" dirty="0">
                <a:solidFill>
                  <a:schemeClr val="tx2"/>
                </a:solidFill>
              </a:rPr>
              <a:t>HTTP GET request and status codes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Server response: content delivered</a:t>
            </a:r>
          </a:p>
          <a:p>
            <a:r>
              <a:rPr lang="en-US" sz="2200" dirty="0">
                <a:solidFill>
                  <a:schemeClr val="tx2"/>
                </a:solidFill>
              </a:rPr>
              <a:t>Browser rendering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280679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Cookies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890979"/>
            <a:ext cx="7375161" cy="2693976"/>
          </a:xfrm>
        </p:spPr>
        <p:txBody>
          <a:bodyPr>
            <a:norm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Small data stored by websites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Session cookies (temporary), persistent cookies (saved)</a:t>
            </a:r>
          </a:p>
          <a:p>
            <a:r>
              <a:rPr lang="en-US" sz="2200" dirty="0">
                <a:solidFill>
                  <a:schemeClr val="tx2"/>
                </a:solidFill>
              </a:rPr>
              <a:t>Used for login sessions, preferences, shopping carts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594707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Digital Currency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3329677"/>
            <a:ext cx="7375161" cy="2457269"/>
          </a:xfrm>
        </p:spPr>
        <p:txBody>
          <a:bodyPr>
            <a:norm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Electronic-only money</a:t>
            </a:r>
          </a:p>
          <a:p>
            <a:r>
              <a:rPr lang="en-US" sz="2200" dirty="0">
                <a:solidFill>
                  <a:schemeClr val="tx2"/>
                </a:solidFill>
              </a:rPr>
              <a:t>Examples: Bitcoin, Ethereum</a:t>
            </a:r>
          </a:p>
          <a:p>
            <a:r>
              <a:rPr lang="en-US" sz="2200" dirty="0">
                <a:solidFill>
                  <a:schemeClr val="tx2"/>
                </a:solidFill>
              </a:rPr>
              <a:t>Features: decentralization, digital ledger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755073"/>
            <a:ext cx="7375161" cy="1066802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Blockchain Technology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923434"/>
            <a:ext cx="7375161" cy="2945574"/>
          </a:xfrm>
        </p:spPr>
        <p:txBody>
          <a:bodyPr anchor="ctr"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Decentralized ledger system</a:t>
            </a:r>
          </a:p>
          <a:p>
            <a:r>
              <a:rPr lang="en-US" sz="2200" dirty="0">
                <a:solidFill>
                  <a:schemeClr val="tx2"/>
                </a:solidFill>
              </a:rPr>
              <a:t>Blocks containing transaction data</a:t>
            </a:r>
          </a:p>
          <a:p>
            <a:r>
              <a:rPr lang="en-US" sz="2200" dirty="0">
                <a:solidFill>
                  <a:schemeClr val="tx2"/>
                </a:solidFill>
              </a:rPr>
              <a:t>Cryptographic chain linking blocks</a:t>
            </a:r>
          </a:p>
          <a:p>
            <a:r>
              <a:rPr lang="en-US" sz="2200" dirty="0">
                <a:solidFill>
                  <a:schemeClr val="tx2"/>
                </a:solidFill>
              </a:rPr>
              <a:t>Immutability and consensus mechanisms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280679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Cyber Security Threats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2890979"/>
            <a:ext cx="7375161" cy="2693976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Brute-force attacks</a:t>
            </a:r>
          </a:p>
          <a:p>
            <a:r>
              <a:rPr lang="en-US" sz="2200" dirty="0">
                <a:solidFill>
                  <a:schemeClr val="tx2"/>
                </a:solidFill>
              </a:rPr>
              <a:t>DDoS attacks</a:t>
            </a:r>
          </a:p>
          <a:p>
            <a:r>
              <a:rPr lang="en-US" sz="2200" dirty="0">
                <a:solidFill>
                  <a:schemeClr val="tx2"/>
                </a:solidFill>
              </a:rPr>
              <a:t>Malware: viruses, worms, ransomware</a:t>
            </a:r>
          </a:p>
          <a:p>
            <a:r>
              <a:rPr lang="en-US" sz="2200" dirty="0">
                <a:solidFill>
                  <a:schemeClr val="tx2"/>
                </a:solidFill>
              </a:rPr>
              <a:t>Phishing and social engineering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372113"/>
            <a:ext cx="7375161" cy="1325563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Countermeasures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419" y="3329677"/>
            <a:ext cx="7375161" cy="2457269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Firewalls for network filtering</a:t>
            </a:r>
          </a:p>
          <a:p>
            <a:r>
              <a:rPr lang="en-US" sz="2200" dirty="0">
                <a:solidFill>
                  <a:schemeClr val="tx2"/>
                </a:solidFill>
              </a:rPr>
              <a:t>Antivirus software</a:t>
            </a:r>
          </a:p>
          <a:p>
            <a:r>
              <a:rPr lang="en-US" sz="2200" dirty="0">
                <a:solidFill>
                  <a:schemeClr val="tx2"/>
                </a:solidFill>
              </a:rPr>
              <a:t>Two-factor authentication (2FA)</a:t>
            </a:r>
          </a:p>
          <a:p>
            <a:r>
              <a:rPr lang="en-US" sz="2200" dirty="0">
                <a:solidFill>
                  <a:schemeClr val="tx2"/>
                </a:solidFill>
              </a:rPr>
              <a:t>Regular software updates</a:t>
            </a:r>
          </a:p>
          <a:p>
            <a:r>
              <a:rPr lang="en-US" sz="2200" dirty="0">
                <a:solidFill>
                  <a:schemeClr val="tx2"/>
                </a:solidFill>
              </a:rPr>
              <a:t>SSL/TLS encryption</a:t>
            </a:r>
          </a:p>
          <a:p>
            <a:r>
              <a:rPr lang="en-US" sz="2200" dirty="0">
                <a:solidFill>
                  <a:schemeClr val="tx2"/>
                </a:solidFill>
              </a:rPr>
              <a:t>Proxy servers and VPNs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19" y="1755073"/>
            <a:ext cx="7375161" cy="1066802"/>
          </a:xfrm>
        </p:spPr>
        <p:txBody>
          <a:bodyPr anchor="b">
            <a:norm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Summary &amp; Exam Tips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190" y="2641149"/>
            <a:ext cx="7375161" cy="2945574"/>
          </a:xfrm>
        </p:spPr>
        <p:txBody>
          <a:bodyPr anchor="ctr">
            <a:normAutofit/>
          </a:bodyPr>
          <a:lstStyle/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Review key concepts regularly</a:t>
            </a:r>
          </a:p>
          <a:p>
            <a:r>
              <a:rPr lang="en-US" sz="2200" dirty="0">
                <a:solidFill>
                  <a:schemeClr val="tx2"/>
                </a:solidFill>
              </a:rPr>
              <a:t>Practice past exam questions</a:t>
            </a:r>
          </a:p>
          <a:p>
            <a:r>
              <a:rPr lang="en-US" sz="2200" dirty="0">
                <a:solidFill>
                  <a:schemeClr val="tx2"/>
                </a:solidFill>
              </a:rPr>
              <a:t>Use flashcards for definitions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293</Words>
  <Application>Microsoft Office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Chapter 5: The Internet and Its Uses</vt:lpstr>
      <vt:lpstr>Objectives</vt:lpstr>
      <vt:lpstr>Internet vs. World Wide Web</vt:lpstr>
      <vt:lpstr>URLs &amp; Domain Names</vt:lpstr>
      <vt:lpstr>HTTP vs HTTPS</vt:lpstr>
      <vt:lpstr>Web Browsers</vt:lpstr>
      <vt:lpstr>Page Retrieval</vt:lpstr>
      <vt:lpstr>Cookies</vt:lpstr>
      <vt:lpstr>Digital Currency</vt:lpstr>
      <vt:lpstr>Blockchain Technology</vt:lpstr>
      <vt:lpstr>Cyber Security Threats</vt:lpstr>
      <vt:lpstr>Countermeasures</vt:lpstr>
      <vt:lpstr>Summary &amp; Exam Tips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Abdul Rehman Javaid</cp:lastModifiedBy>
  <cp:revision>2</cp:revision>
  <dcterms:created xsi:type="dcterms:W3CDTF">2013-01-27T09:14:16Z</dcterms:created>
  <dcterms:modified xsi:type="dcterms:W3CDTF">2025-07-21T10:11:02Z</dcterms:modified>
  <cp:category/>
</cp:coreProperties>
</file>